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Garamond" panose="02020404030301010803" pitchFamily="18" charset="0"/>
      <p:regular r:id="rId24"/>
      <p:bold r:id="rId25"/>
      <p:italic r:id="rId26"/>
      <p:boldItalic r:id="rId27"/>
    </p:embeddedFont>
    <p:embeddedFont>
      <p:font typeface="Limeligh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u9t3F021xPR1CnfvfZHvYde40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4C6DE2-F635-4965-AF4A-DB1BE38A8EB6}">
  <a:tblStyle styleId="{0C4C6DE2-F635-4965-AF4A-DB1BE38A8EB6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2E8"/>
          </a:solidFill>
        </a:fill>
      </a:tcStyle>
    </a:wholeTbl>
    <a:band1H>
      <a:tcTxStyle/>
      <a:tcStyle>
        <a:tcBdr/>
        <a:fill>
          <a:solidFill>
            <a:srgbClr val="F1E4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E4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725bb02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725bb02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73ea92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673ea92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2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3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3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3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3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3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2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marblefallsisd.org/mfhsech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blefallsisd.org/Page/6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2688165" y="3153084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Limelight"/>
              <a:buNone/>
            </a:pPr>
            <a:r>
              <a:rPr lang="en-US" sz="6000">
                <a:latin typeface="Limelight"/>
                <a:ea typeface="Limelight"/>
                <a:cs typeface="Limelight"/>
                <a:sym typeface="Limelight"/>
              </a:rPr>
              <a:t>WELCOME TO </a:t>
            </a:r>
            <a:r>
              <a:rPr lang="en-US" sz="6000">
                <a:solidFill>
                  <a:srgbClr val="7030A0"/>
                </a:solidFill>
                <a:latin typeface="Limelight"/>
                <a:ea typeface="Limelight"/>
                <a:cs typeface="Limelight"/>
                <a:sym typeface="Limelight"/>
              </a:rPr>
              <a:t>Marble Falls </a:t>
            </a:r>
            <a:br>
              <a:rPr lang="en-US" sz="6000"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6000">
                <a:solidFill>
                  <a:srgbClr val="7030A0"/>
                </a:solidFill>
                <a:latin typeface="Limelight"/>
                <a:ea typeface="Limelight"/>
                <a:cs typeface="Limelight"/>
                <a:sym typeface="Limelight"/>
              </a:rPr>
              <a:t>High School!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GPA and Rank	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778933" y="2902998"/>
            <a:ext cx="10117664" cy="297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GPA and rank are sent to apply for colleges at the end of the Junior year.</a:t>
            </a:r>
            <a:endParaRPr/>
          </a:p>
          <a:p>
            <a:pPr marL="285750" lvl="0" indent="0" algn="ctr" rtl="0">
              <a:spcBef>
                <a:spcPts val="1080"/>
              </a:spcBef>
              <a:spcAft>
                <a:spcPts val="0"/>
              </a:spcAft>
              <a:buNone/>
            </a:pPr>
            <a:endParaRPr/>
          </a:p>
          <a:p>
            <a:pPr marL="285750" lvl="0" indent="-285750" algn="ctr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Rank at the end of the Junior year or Senior year can be used to determine admission to  colleges, including automatic admission for Texas colleges.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1295402" y="660398"/>
            <a:ext cx="9601196" cy="75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Assured Admission (Guaranteed to get in)!</a:t>
            </a:r>
            <a:endParaRPr/>
          </a:p>
        </p:txBody>
      </p:sp>
      <p:pic>
        <p:nvPicPr>
          <p:cNvPr id="205" name="Google Shape;2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425" y="1413925"/>
            <a:ext cx="10635750" cy="4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728133" y="982132"/>
            <a:ext cx="108119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b="1"/>
              <a:t>Automatic Admission Requirements for Texas Public Universities (could change)</a:t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1295402" y="2478305"/>
            <a:ext cx="3662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UT Austin</a:t>
            </a:r>
            <a:endParaRPr sz="18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Must be in top 6% of graduating class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295402" y="3124636"/>
            <a:ext cx="37920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Texas A&amp;M</a:t>
            </a:r>
            <a:endParaRPr sz="2000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-Top 10%: No test score requirements.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-Top 25%: Individual review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1295400" y="4047975"/>
            <a:ext cx="366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Texas Tech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10%: No test score 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25%: SAT 1180; ACT 24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1295400" y="4971300"/>
            <a:ext cx="385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Texas State University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10%: No test score</a:t>
            </a: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7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25%: SAT 1000; ACT 20</a:t>
            </a:r>
            <a:endParaRPr sz="17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5611436" y="2588148"/>
            <a:ext cx="6096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Sul Ross State University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Students in the top 50% receive assured admission</a:t>
            </a:r>
            <a:r>
              <a:rPr lang="en-US" sz="17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7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5611415" y="4686513"/>
            <a:ext cx="609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Angelo State University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-Top 25%: No test score 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-Top 50%: SAT 920; ACT 17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5611415" y="3492885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UT Permian Basin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</a:rPr>
              <a:t>-</a:t>
            </a: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Must be in top 25% of graduating class.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</a:rPr>
              <a:t>26-50% - SAT 1020 or  ACT 20</a:t>
            </a:r>
            <a:endParaRPr sz="1800">
              <a:solidFill>
                <a:srgbClr val="1226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title" idx="4294967295"/>
          </p:nvPr>
        </p:nvSpPr>
        <p:spPr>
          <a:xfrm>
            <a:off x="838200" y="548639"/>
            <a:ext cx="10515600" cy="11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The Distinguished Level of Achievement</a:t>
            </a:r>
            <a:br>
              <a:rPr lang="en-US"/>
            </a:br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body" idx="4294967295"/>
          </p:nvPr>
        </p:nvSpPr>
        <p:spPr>
          <a:xfrm>
            <a:off x="838200" y="1306285"/>
            <a:ext cx="10515600" cy="4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b="1"/>
              <a:t>The Distinguished Level of Achievement will: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Allows students to be considered for Top 10% automatic admissions eligibility at any Texas public university with the exception of The University of Texas at Austin;  Automatic admission standards for UT are established during the student’s junior year</a:t>
            </a:r>
            <a:endParaRPr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endParaRPr b="1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en-US" b="1"/>
              <a:t>What it means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The Distinguished Level of Achievement requires more math and more science than the Foundation High School Program. </a:t>
            </a:r>
            <a:endParaRPr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en-US" b="1" u="sng"/>
              <a:t>The Distinguished Level of Achievement requires: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A total of four credits in math, including Algebra II;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A total of four credits in science; and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Successful completion of an endorsement in your area of interest.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14"/>
          <p:cNvGraphicFramePr/>
          <p:nvPr/>
        </p:nvGraphicFramePr>
        <p:xfrm>
          <a:off x="1828800" y="12494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{0C4C6DE2-F635-4965-AF4A-DB1BE38A8EB6}</a:tableStyleId>
              </a:tblPr>
              <a:tblGrid>
                <a:gridCol w="22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Subject Area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Required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English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English 1, 2, 3, 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Algebra 1 &amp; Geometry plus 2 additional math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Science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Biology, IPC, Chem or Physics, plus 2 additional science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Social Studies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 (4 recommended) World Geo or WH, USH and Gov/Eco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 levels in </a:t>
                      </a:r>
                      <a:r>
                        <a:rPr lang="en-US" sz="1800" b="1" u="sng"/>
                        <a:t>same</a:t>
                      </a:r>
                      <a:r>
                        <a:rPr lang="en-US" sz="1800"/>
                        <a:t> foreign language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 credit in PE or PE equivalent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Fine Arts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1: Art, Dance, Band, Choir, Theater, Floral Design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 Total Credits Required for Graduation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 idx="4294967295"/>
          </p:nvPr>
        </p:nvSpPr>
        <p:spPr>
          <a:xfrm>
            <a:off x="719667" y="785440"/>
            <a:ext cx="10642599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sz="4200"/>
              <a:t>What are the five endorsement areas (need one to graduate on the recommended or higher grad plan)?</a:t>
            </a:r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4294967295"/>
          </p:nvPr>
        </p:nvSpPr>
        <p:spPr>
          <a:xfrm>
            <a:off x="609841" y="1970088"/>
            <a:ext cx="9897291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610"/>
              <a:buChar char="•"/>
            </a:pPr>
            <a:r>
              <a:rPr lang="en-US" sz="1400" b="1" u="sng"/>
              <a:t>1</a:t>
            </a:r>
            <a:r>
              <a:rPr lang="en-US" sz="2000" b="1" u="sng"/>
              <a:t>. STEM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  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2. Public Services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  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3. Business and Industry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		 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4. Arts and Humanities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	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5. Multidisciplinary Studies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			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00" y="931638"/>
            <a:ext cx="109537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288" y="4645063"/>
            <a:ext cx="109251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00" y="773763"/>
            <a:ext cx="1092517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38" y="4298525"/>
            <a:ext cx="109632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725bb0254_0_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6725bb0254_0_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53" name="Google Shape;253;g26725bb025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62" y="551150"/>
            <a:ext cx="10702476" cy="57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End of Course Exams (STAAR Tests)</a:t>
            </a: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English 1 (9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Algebra 1 (9</a:t>
            </a:r>
            <a:r>
              <a:rPr lang="en-US" baseline="30000"/>
              <a:t>th</a:t>
            </a:r>
            <a:r>
              <a:rPr lang="en-US"/>
              <a:t>) – 8th graders currently in Algebra 1 will take in middle school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Biology (9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English II (10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 History (11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 idx="4294967295"/>
          </p:nvPr>
        </p:nvSpPr>
        <p:spPr>
          <a:xfrm>
            <a:off x="1295402" y="2709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Meet our Counseling Staff!</a:t>
            </a:r>
            <a:endParaRPr/>
          </a:p>
        </p:txBody>
      </p:sp>
      <p:pic>
        <p:nvPicPr>
          <p:cNvPr id="149" name="Google Shape;1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600" y="1372474"/>
            <a:ext cx="5734050" cy="4781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73ea92385_0_0"/>
          <p:cNvSpPr txBox="1">
            <a:spLocks noGrp="1"/>
          </p:cNvSpPr>
          <p:nvPr>
            <p:ph type="title"/>
          </p:nvPr>
        </p:nvSpPr>
        <p:spPr>
          <a:xfrm>
            <a:off x="1295400" y="1253125"/>
            <a:ext cx="65835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Early College High School</a:t>
            </a:r>
            <a:endParaRPr/>
          </a:p>
        </p:txBody>
      </p:sp>
      <p:sp>
        <p:nvSpPr>
          <p:cNvPr id="265" name="Google Shape;265;g2673ea92385_0_0"/>
          <p:cNvSpPr txBox="1">
            <a:spLocks noGrp="1"/>
          </p:cNvSpPr>
          <p:nvPr>
            <p:ph type="body" idx="1"/>
          </p:nvPr>
        </p:nvSpPr>
        <p:spPr>
          <a:xfrm>
            <a:off x="1295400" y="2556925"/>
            <a:ext cx="61608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72018" algn="l" rtl="0">
              <a:spcBef>
                <a:spcPts val="1080"/>
              </a:spcBef>
              <a:spcAft>
                <a:spcPts val="0"/>
              </a:spcAft>
              <a:buSzPct val="114583"/>
              <a:buChar char="•"/>
            </a:pPr>
            <a:r>
              <a:rPr lang="en-US"/>
              <a:t>Free college hours for ALL students.</a:t>
            </a:r>
            <a:endParaRPr/>
          </a:p>
          <a:p>
            <a:pPr marL="285750" lvl="0" indent="-272018" algn="l" rtl="0">
              <a:spcBef>
                <a:spcPts val="1080"/>
              </a:spcBef>
              <a:spcAft>
                <a:spcPts val="0"/>
              </a:spcAft>
              <a:buSzPct val="114583"/>
              <a:buChar char="•"/>
            </a:pPr>
            <a:r>
              <a:rPr lang="en-US"/>
              <a:t>Flexible scheduling - as few as 6 college hours up to a 60 hour Associates of Arts degree.</a:t>
            </a:r>
            <a:endParaRPr/>
          </a:p>
          <a:p>
            <a:pPr marL="285750" lvl="0" indent="-272018" algn="l" rtl="0">
              <a:spcBef>
                <a:spcPts val="1080"/>
              </a:spcBef>
              <a:spcAft>
                <a:spcPts val="0"/>
              </a:spcAft>
              <a:buSzPct val="114583"/>
              <a:buChar char="•"/>
            </a:pPr>
            <a:r>
              <a:rPr lang="en-US"/>
              <a:t>If you think your student will take dual credit or OnRamps courses, sign up for ECHS for free college hours!</a:t>
            </a:r>
            <a:endParaRPr/>
          </a:p>
          <a:p>
            <a:pPr marL="285750" lvl="0" indent="-272018" algn="l" rtl="0">
              <a:spcBef>
                <a:spcPts val="1080"/>
              </a:spcBef>
              <a:spcAft>
                <a:spcPts val="0"/>
              </a:spcAft>
              <a:buSzPct val="114583"/>
              <a:buChar char="•"/>
            </a:pPr>
            <a:r>
              <a:rPr lang="en-US"/>
              <a:t>Stay involved in extracurriculars, clubs, and athletics!</a:t>
            </a:r>
            <a:endParaRPr/>
          </a:p>
          <a:p>
            <a:pPr marL="285750" lvl="0" indent="-272018" algn="l" rtl="0">
              <a:spcBef>
                <a:spcPts val="1080"/>
              </a:spcBef>
              <a:spcAft>
                <a:spcPts val="0"/>
              </a:spcAft>
              <a:buSzPct val="114583"/>
              <a:buChar char="•"/>
            </a:pPr>
            <a:r>
              <a:rPr lang="en-US"/>
              <a:t>Applications due on </a:t>
            </a:r>
            <a:r>
              <a:rPr lang="en-US" b="1"/>
              <a:t>February 16th</a:t>
            </a:r>
            <a:endParaRPr b="1"/>
          </a:p>
        </p:txBody>
      </p:sp>
      <p:pic>
        <p:nvPicPr>
          <p:cNvPr id="266" name="Google Shape;266;g2673ea92385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1327"/>
          <a:stretch/>
        </p:blipFill>
        <p:spPr>
          <a:xfrm>
            <a:off x="7534050" y="2041725"/>
            <a:ext cx="3884801" cy="39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Counseling website: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4294967295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https://www.marblefallsisd.org/Page/698</a:t>
            </a:r>
            <a:r>
              <a:rPr lang="en-US"/>
              <a:t>  </a:t>
            </a:r>
            <a:endParaRPr/>
          </a:p>
          <a:p>
            <a:pPr marL="742950" lvl="1" indent="-329565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Google Marble Falls High School Counseling and it will come up!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b="1" u="sng"/>
              <a:t>Our website has lots of information:</a:t>
            </a:r>
            <a:endParaRPr b="1" u="sng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Scheduling	, needed forms, Dual Credit info, presentations, scholarship info, senior information, summer information, testing, suicide or self-harm/community resources, club and organizations,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2016657" y="1161381"/>
            <a:ext cx="81588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</a:pPr>
            <a:r>
              <a:rPr lang="en-US" sz="7200"/>
              <a:t>Grades Matter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280"/>
              <a:buNone/>
            </a:pPr>
            <a:r>
              <a:rPr lang="en-US" sz="7200"/>
              <a:t>Attendance Matters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Grades/Attendance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1"/>
          </p:nvPr>
        </p:nvSpPr>
        <p:spPr>
          <a:xfrm>
            <a:off x="712600" y="2556925"/>
            <a:ext cx="107010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 must make a 70 or higher to pass a course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 must not miss more than 10 days per semester in order to receive credit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Semester grades within the same school year can long average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English 1A = 65	English 1B = 75		English 1 – 70 average for the year = 1 credit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English 1A = 65	English 1B = 72		English 1 – 68 must repeat semester A of course</a:t>
            </a:r>
            <a:endParaRPr/>
          </a:p>
          <a:p>
            <a:pPr marL="3886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				    (</a:t>
            </a:r>
            <a:r>
              <a:rPr lang="en-US" sz="2000"/>
              <a:t>Will get .5 credit for Sem. B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Grade Classification in High School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00250" lvl="4" indent="-262889" algn="l" rtl="0">
              <a:spcBef>
                <a:spcPts val="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0 – 5.5 credits  	    = 9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6 – 12.5 credits 		=	10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13 – 19.5 credits 	= 	11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20+ credits 			=  12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 idx="4294967295"/>
          </p:nvPr>
        </p:nvSpPr>
        <p:spPr>
          <a:xfrm>
            <a:off x="1160502" y="742157"/>
            <a:ext cx="96012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What is GPA?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4294967295"/>
          </p:nvPr>
        </p:nvSpPr>
        <p:spPr>
          <a:xfrm>
            <a:off x="1295400" y="1961925"/>
            <a:ext cx="9601200" cy="4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Grade Point Average - #1 thing colleges look at!</a:t>
            </a:r>
            <a:endParaRPr/>
          </a:p>
          <a:p>
            <a:pPr marL="285750" lvl="0" indent="-285750" algn="l" rtl="0">
              <a:spcBef>
                <a:spcPts val="1192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Included in GPA are core classes, foreign language and any Honors, Dual Credit (available to all students), On-Ramps or AP course taken on campus. Summer school and correspondence courses do not count. </a:t>
            </a:r>
            <a:endParaRPr/>
          </a:p>
          <a:p>
            <a:pPr marL="742950" lvl="1" indent="-285750" algn="l" rtl="0">
              <a:spcBef>
                <a:spcPts val="1118"/>
              </a:spcBef>
              <a:spcAft>
                <a:spcPts val="0"/>
              </a:spcAft>
              <a:buSzPct val="115000"/>
              <a:buChar char="•"/>
            </a:pPr>
            <a:r>
              <a:rPr lang="en-US" sz="2800"/>
              <a:t>Core classes are English, Math, Science, and Social Studies </a:t>
            </a:r>
            <a:endParaRPr/>
          </a:p>
          <a:p>
            <a:pPr marL="285750" lvl="0" indent="-285750" algn="l" rtl="0">
              <a:spcBef>
                <a:spcPts val="1192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GPA starts with the first high school credit course taken on our campus (middle school grades do not count in GPA)!</a:t>
            </a:r>
            <a:endParaRPr/>
          </a:p>
          <a:p>
            <a:pPr marL="285750" lvl="0" indent="-123634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 idx="4294967295"/>
          </p:nvPr>
        </p:nvSpPr>
        <p:spPr>
          <a:xfrm>
            <a:off x="1380069" y="574775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On-Level/DC/Honors/AP/On-Ramps</a:t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399" y="1571097"/>
            <a:ext cx="5266267" cy="185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398" y="3413046"/>
            <a:ext cx="5266267" cy="282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6974825" y="1794650"/>
            <a:ext cx="44976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I—All AP courses, all OnRamps courses,  and eligible dual credit courses (2 points added to on-level GPA)</a:t>
            </a: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II—Eligible courses locally designated as Honors (1 point added to on-level GPA)</a:t>
            </a: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III—All other eligible courses. On-level GPA.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 idx="4294967295"/>
          </p:nvPr>
        </p:nvSpPr>
        <p:spPr>
          <a:xfrm>
            <a:off x="0" y="714375"/>
            <a:ext cx="9601200" cy="8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         What is Class Rank?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4294967295"/>
          </p:nvPr>
        </p:nvSpPr>
        <p:spPr>
          <a:xfrm>
            <a:off x="961997" y="1688042"/>
            <a:ext cx="9644743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Based on your weighted GPA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Only includes the courses that count in GPA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Top 10% can get automatic admission to Texas public colleges (see automatic admissions chart). You can apply to colleges at the end of your Junior year, so you have 6 semesters to impress colleges!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Your rank is determined by your GPA and the total number of students in your class: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Divide your class rank by the total number of students in your class to get your percentile rank. Hint – your class size will likely get smaller each year.</a:t>
            </a: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1067</Words>
  <Application>Microsoft Office PowerPoint</Application>
  <PresentationFormat>Widescreen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Garamond</vt:lpstr>
      <vt:lpstr>Limelight</vt:lpstr>
      <vt:lpstr>Arial</vt:lpstr>
      <vt:lpstr>Organic</vt:lpstr>
      <vt:lpstr>WELCOME TO Marble Falls  High School!</vt:lpstr>
      <vt:lpstr>Meet our Counseling Staff!</vt:lpstr>
      <vt:lpstr>Counseling website:</vt:lpstr>
      <vt:lpstr>Grades Matter</vt:lpstr>
      <vt:lpstr>Grades/Attendance</vt:lpstr>
      <vt:lpstr>Grade Classification in High School</vt:lpstr>
      <vt:lpstr>What is GPA?</vt:lpstr>
      <vt:lpstr>On-Level/DC/Honors/AP/On-Ramps</vt:lpstr>
      <vt:lpstr>         What is Class Rank?</vt:lpstr>
      <vt:lpstr>GPA and Rank </vt:lpstr>
      <vt:lpstr>Assured Admission (Guaranteed to get in)!</vt:lpstr>
      <vt:lpstr>Automatic Admission Requirements for Texas Public Universities (could change)</vt:lpstr>
      <vt:lpstr>The Distinguished Level of Achievement </vt:lpstr>
      <vt:lpstr>PowerPoint Presentation</vt:lpstr>
      <vt:lpstr>What are the five endorsement areas (need one to graduate on the recommended or higher grad plan)?</vt:lpstr>
      <vt:lpstr>PowerPoint Presentation</vt:lpstr>
      <vt:lpstr>PowerPoint Presentation</vt:lpstr>
      <vt:lpstr>PowerPoint Presentation</vt:lpstr>
      <vt:lpstr>End of Course Exams (STAAR Tests)</vt:lpstr>
      <vt:lpstr>Early College High School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Marble Falls  High School!</dc:title>
  <dc:creator>Angela Burton</dc:creator>
  <cp:lastModifiedBy>Teets, Duane</cp:lastModifiedBy>
  <cp:revision>1</cp:revision>
  <dcterms:created xsi:type="dcterms:W3CDTF">2019-07-24T13:24:59Z</dcterms:created>
  <dcterms:modified xsi:type="dcterms:W3CDTF">2024-02-01T14:42:15Z</dcterms:modified>
</cp:coreProperties>
</file>